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5" r:id="rId4"/>
    <p:sldId id="283" r:id="rId5"/>
    <p:sldId id="284" r:id="rId6"/>
    <p:sldId id="282" r:id="rId7"/>
    <p:sldId id="281" r:id="rId8"/>
    <p:sldId id="280" r:id="rId9"/>
    <p:sldId id="279" r:id="rId10"/>
    <p:sldId id="278" r:id="rId11"/>
    <p:sldId id="285" r:id="rId12"/>
    <p:sldId id="286" r:id="rId13"/>
    <p:sldId id="287" r:id="rId14"/>
    <p:sldId id="274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385F"/>
    <a:srgbClr val="132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6" autoAdjust="0"/>
    <p:restoredTop sz="94658" autoAdjust="0"/>
  </p:normalViewPr>
  <p:slideViewPr>
    <p:cSldViewPr>
      <p:cViewPr>
        <p:scale>
          <a:sx n="77" d="100"/>
          <a:sy n="77" d="100"/>
        </p:scale>
        <p:origin x="-117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2060848"/>
            <a:ext cx="8229600" cy="40653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Strategic Managerial Accounting: hospitality, tourism &amp; events applications 6e</a:t>
            </a:r>
          </a:p>
          <a:p>
            <a:pPr lvl="0"/>
            <a:endParaRPr lang="cy-GB" dirty="0" smtClean="0"/>
          </a:p>
          <a:p>
            <a:pPr lvl="0"/>
            <a:endParaRPr lang="en-US" dirty="0"/>
          </a:p>
        </p:txBody>
      </p:sp>
      <p:sp>
        <p:nvSpPr>
          <p:cNvPr id="7" name="Text Box 14"/>
          <p:cNvSpPr txBox="1">
            <a:spLocks noChangeArrowheads="1"/>
          </p:cNvSpPr>
          <p:nvPr userDrawn="1"/>
        </p:nvSpPr>
        <p:spPr bwMode="auto">
          <a:xfrm>
            <a:off x="2039938" y="6497638"/>
            <a:ext cx="7104062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 eaLnBrk="0" hangingPunct="0"/>
            <a:r>
              <a:rPr lang="en-GB" sz="9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© </a:t>
            </a:r>
            <a:r>
              <a:rPr lang="en-GB" sz="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2012 Jones </a:t>
            </a:r>
            <a:r>
              <a:rPr lang="en-GB" sz="9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et al: </a:t>
            </a:r>
            <a:r>
              <a:rPr lang="en-GB" sz="9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Strategic</a:t>
            </a:r>
            <a:r>
              <a:rPr lang="en-GB" sz="900" i="1" baseline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Managerial Accounting: </a:t>
            </a:r>
            <a:r>
              <a:rPr lang="en-US" sz="9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Hospitality, Tourism &amp; Events Applications</a:t>
            </a:r>
            <a:r>
              <a:rPr lang="en-GB" sz="9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6thedition</a:t>
            </a:r>
            <a:r>
              <a:rPr lang="en-GB" sz="9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GB" sz="9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Goodfellow</a:t>
            </a:r>
            <a:r>
              <a:rPr lang="en-GB" sz="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9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Publishers</a:t>
            </a:r>
          </a:p>
        </p:txBody>
      </p:sp>
      <p:pic>
        <p:nvPicPr>
          <p:cNvPr id="8" name="Picture 7" descr="GP_JONES_WEB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452320" y="260647"/>
            <a:ext cx="1276475" cy="1662841"/>
          </a:xfrm>
          <a:prstGeom prst="rect">
            <a:avLst/>
          </a:prstGeom>
        </p:spPr>
      </p:pic>
      <p:pic>
        <p:nvPicPr>
          <p:cNvPr id="9" name="Picture 8" descr="GP LOGO1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95536" y="6165304"/>
            <a:ext cx="504056" cy="48534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Verdana" pitchFamily="34" charset="0"/>
          <a:ea typeface="+mj-ea"/>
          <a:cs typeface="+mj-cs"/>
        </a:defRPr>
      </a:lvl1pPr>
    </p:titleStyle>
    <p:bodyStyle>
      <a:lvl1pPr marL="342900" indent="-342900" algn="ctr" defTabSz="914400" rtl="0" eaLnBrk="1" latinLnBrk="0" hangingPunct="1">
        <a:spcBef>
          <a:spcPct val="20000"/>
        </a:spcBef>
        <a:buFont typeface="Arial" pitchFamily="34" charset="0"/>
        <a:buNone/>
        <a:defRPr sz="3200" b="1" kern="1200" baseline="0">
          <a:solidFill>
            <a:schemeClr val="tx1"/>
          </a:solidFill>
          <a:latin typeface="Verdana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Verdana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Verdana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Verdana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Verdana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6694512" cy="165618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Chapter 17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060848"/>
            <a:ext cx="8064896" cy="3816424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endParaRPr lang="en-GB" dirty="0" smtClean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  <a:p>
            <a:r>
              <a:rPr lang="en-GB" dirty="0" smtClean="0">
                <a:solidFill>
                  <a:schemeClr val="bg1"/>
                </a:solidFill>
              </a:rPr>
              <a:t>Success </a:t>
            </a:r>
            <a:r>
              <a:rPr lang="en-GB" dirty="0">
                <a:solidFill>
                  <a:schemeClr val="bg1"/>
                </a:solidFill>
              </a:rPr>
              <a:t>Factors and Management Information Needs</a:t>
            </a:r>
            <a:endParaRPr lang="en-US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6694512" cy="165618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en-GB" b="1" dirty="0" smtClean="0">
                <a:solidFill>
                  <a:schemeClr val="bg1"/>
                </a:solidFill>
              </a:rPr>
              <a:t>The </a:t>
            </a:r>
            <a:r>
              <a:rPr lang="en-GB" b="1" dirty="0">
                <a:solidFill>
                  <a:schemeClr val="bg1"/>
                </a:solidFill>
              </a:rPr>
              <a:t>use of CSFs in an organisation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060848"/>
            <a:ext cx="8064896" cy="3816424"/>
          </a:xfrm>
        </p:spPr>
        <p:txBody>
          <a:bodyPr>
            <a:normAutofit lnSpcReduction="10000"/>
          </a:bodyPr>
          <a:lstStyle/>
          <a:p>
            <a:pPr marL="457200" indent="-457200" algn="l">
              <a:buFont typeface="Wingdings" pitchFamily="2" charset="2"/>
              <a:buChar char="Ø"/>
            </a:pPr>
            <a:r>
              <a:rPr lang="en-GB" b="0" dirty="0" smtClean="0">
                <a:solidFill>
                  <a:schemeClr val="tx2">
                    <a:lumMod val="75000"/>
                  </a:schemeClr>
                </a:solidFill>
              </a:rPr>
              <a:t>A </a:t>
            </a:r>
            <a:r>
              <a:rPr lang="en-GB" b="0" dirty="0">
                <a:solidFill>
                  <a:schemeClr val="tx2">
                    <a:lumMod val="75000"/>
                  </a:schemeClr>
                </a:solidFill>
              </a:rPr>
              <a:t>tool for identifying management information </a:t>
            </a:r>
            <a:r>
              <a:rPr lang="en-GB" b="0" dirty="0" smtClean="0">
                <a:solidFill>
                  <a:schemeClr val="tx2">
                    <a:lumMod val="75000"/>
                  </a:schemeClr>
                </a:solidFill>
              </a:rPr>
              <a:t>needs </a:t>
            </a:r>
            <a:endParaRPr lang="en-GB" b="0" dirty="0">
              <a:solidFill>
                <a:schemeClr val="tx2">
                  <a:lumMod val="75000"/>
                </a:schemeClr>
              </a:solidFill>
            </a:endParaRPr>
          </a:p>
          <a:p>
            <a:pPr marL="457200" indent="-457200" algn="l">
              <a:buFont typeface="Wingdings" pitchFamily="2" charset="2"/>
              <a:buChar char="Ø"/>
            </a:pPr>
            <a:r>
              <a:rPr lang="en-GB" b="0" dirty="0" smtClean="0">
                <a:solidFill>
                  <a:schemeClr val="tx2">
                    <a:lumMod val="75000"/>
                  </a:schemeClr>
                </a:solidFill>
              </a:rPr>
              <a:t>For </a:t>
            </a:r>
            <a:r>
              <a:rPr lang="en-GB" b="0" dirty="0">
                <a:solidFill>
                  <a:schemeClr val="tx2">
                    <a:lumMod val="75000"/>
                  </a:schemeClr>
                </a:solidFill>
              </a:rPr>
              <a:t>organisational planning purposes, both operational and </a:t>
            </a:r>
            <a:r>
              <a:rPr lang="en-GB" b="0" dirty="0" smtClean="0">
                <a:solidFill>
                  <a:schemeClr val="tx2">
                    <a:lumMod val="75000"/>
                  </a:schemeClr>
                </a:solidFill>
              </a:rPr>
              <a:t>strategic</a:t>
            </a:r>
            <a:endParaRPr lang="en-GB" b="0" dirty="0">
              <a:solidFill>
                <a:schemeClr val="tx2">
                  <a:lumMod val="75000"/>
                </a:schemeClr>
              </a:solidFill>
            </a:endParaRPr>
          </a:p>
          <a:p>
            <a:pPr marL="457200" indent="-457200" algn="l">
              <a:buFont typeface="Wingdings" pitchFamily="2" charset="2"/>
              <a:buChar char="Ø"/>
            </a:pPr>
            <a:r>
              <a:rPr lang="en-GB" b="0" dirty="0" smtClean="0">
                <a:solidFill>
                  <a:schemeClr val="tx2">
                    <a:lumMod val="75000"/>
                  </a:schemeClr>
                </a:solidFill>
              </a:rPr>
              <a:t>To </a:t>
            </a:r>
            <a:r>
              <a:rPr lang="en-GB" b="0" dirty="0">
                <a:solidFill>
                  <a:schemeClr val="tx2">
                    <a:lumMod val="75000"/>
                  </a:schemeClr>
                </a:solidFill>
              </a:rPr>
              <a:t>aid the planning of an organisation management information </a:t>
            </a:r>
            <a:r>
              <a:rPr lang="en-GB" b="0" dirty="0" smtClean="0">
                <a:solidFill>
                  <a:schemeClr val="tx2">
                    <a:lumMod val="75000"/>
                  </a:schemeClr>
                </a:solidFill>
              </a:rPr>
              <a:t>system</a:t>
            </a:r>
            <a:endParaRPr lang="en-GB" b="0" dirty="0">
              <a:solidFill>
                <a:schemeClr val="tx2">
                  <a:lumMod val="75000"/>
                </a:schemeClr>
              </a:solidFill>
            </a:endParaRPr>
          </a:p>
          <a:p>
            <a:pPr algn="l"/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1025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6694512" cy="165618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en-GB" b="1" dirty="0">
                <a:solidFill>
                  <a:schemeClr val="bg1"/>
                </a:solidFill>
              </a:rPr>
              <a:t>A tool for identifying management information needs </a:t>
            </a:r>
            <a:br>
              <a:rPr lang="en-GB" b="1" dirty="0">
                <a:solidFill>
                  <a:schemeClr val="bg1"/>
                </a:solidFill>
              </a:rPr>
            </a:b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060848"/>
            <a:ext cx="8064896" cy="3816424"/>
          </a:xfrm>
        </p:spPr>
        <p:txBody>
          <a:bodyPr>
            <a:normAutofit fontScale="92500" lnSpcReduction="10000"/>
          </a:bodyPr>
          <a:lstStyle/>
          <a:p>
            <a:pPr marL="457200" indent="-457200" algn="l">
              <a:buFont typeface="Wingdings" pitchFamily="2" charset="2"/>
              <a:buChar char="Ø"/>
            </a:pPr>
            <a:r>
              <a:rPr lang="en-US" b="0" dirty="0" smtClean="0">
                <a:solidFill>
                  <a:schemeClr val="tx2">
                    <a:lumMod val="75000"/>
                  </a:schemeClr>
                </a:solidFill>
              </a:rPr>
              <a:t>A number of research projects have consider this – see references in the textbook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en-US" b="0" dirty="0" smtClean="0">
                <a:solidFill>
                  <a:schemeClr val="tx2">
                    <a:lumMod val="75000"/>
                  </a:schemeClr>
                </a:solidFill>
              </a:rPr>
              <a:t>Finding show goals are often implicit and this make them explicit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en-US" b="0" dirty="0" smtClean="0">
                <a:solidFill>
                  <a:schemeClr val="tx2">
                    <a:lumMod val="75000"/>
                  </a:schemeClr>
                </a:solidFill>
              </a:rPr>
              <a:t>Aided management in understanding own role and matching management information to their needs</a:t>
            </a:r>
            <a:endParaRPr lang="en-US" b="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3904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6694512" cy="165618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en-GB" b="1" dirty="0">
                <a:solidFill>
                  <a:schemeClr val="bg1"/>
                </a:solidFill>
              </a:rPr>
              <a:t>For organisational planning purposes, both operational and strategic</a:t>
            </a:r>
            <a:br>
              <a:rPr lang="en-GB" b="1" dirty="0">
                <a:solidFill>
                  <a:schemeClr val="bg1"/>
                </a:solidFill>
              </a:rPr>
            </a:b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060848"/>
            <a:ext cx="8064896" cy="3816424"/>
          </a:xfrm>
        </p:spPr>
        <p:txBody>
          <a:bodyPr>
            <a:normAutofit fontScale="92500" lnSpcReduction="20000"/>
          </a:bodyPr>
          <a:lstStyle/>
          <a:p>
            <a:pPr marL="457200" indent="-457200" algn="l">
              <a:buFont typeface="Wingdings" pitchFamily="2" charset="2"/>
              <a:buChar char="Ø"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Can aid developing strategic direction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Ensures resources follow areas critical to success – targeted resource allocation to ensure CSFs are met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Sector specific studies can aid in understanding the external market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7693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6694512" cy="165618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en-GB" b="1" dirty="0">
                <a:solidFill>
                  <a:schemeClr val="bg1"/>
                </a:solidFill>
              </a:rPr>
              <a:t>To aid the planning of an organisation management information system</a:t>
            </a:r>
            <a:br>
              <a:rPr lang="en-GB" b="1" dirty="0">
                <a:solidFill>
                  <a:schemeClr val="bg1"/>
                </a:solidFill>
              </a:rPr>
            </a:b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060848"/>
            <a:ext cx="8064896" cy="3816424"/>
          </a:xfrm>
        </p:spPr>
        <p:txBody>
          <a:bodyPr>
            <a:normAutofit/>
          </a:bodyPr>
          <a:lstStyle/>
          <a:p>
            <a:pPr marL="457200" indent="-457200" algn="l">
              <a:buFont typeface="Wingdings" pitchFamily="2" charset="2"/>
              <a:buChar char="Ø"/>
            </a:pPr>
            <a:r>
              <a:rPr lang="en-US" b="0" dirty="0" smtClean="0">
                <a:solidFill>
                  <a:schemeClr val="tx2">
                    <a:lumMod val="75000"/>
                  </a:schemeClr>
                </a:solidFill>
              </a:rPr>
              <a:t>Allows a system to be built that relates to specific CSFs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en-US" b="0" dirty="0" smtClean="0">
                <a:solidFill>
                  <a:schemeClr val="tx2">
                    <a:lumMod val="75000"/>
                  </a:schemeClr>
                </a:solidFill>
              </a:rPr>
              <a:t>MIS directly matched to strategic goals and needs of managers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en-US" b="0" dirty="0" smtClean="0">
                <a:solidFill>
                  <a:schemeClr val="tx2">
                    <a:lumMod val="75000"/>
                  </a:schemeClr>
                </a:solidFill>
              </a:rPr>
              <a:t>It provides the inputs required, alongside the output reports needs (reported measures)</a:t>
            </a:r>
            <a:endParaRPr lang="en-US" b="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09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6694512" cy="165618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en-US" b="1" smtClean="0">
                <a:solidFill>
                  <a:schemeClr val="bg1"/>
                </a:solidFill>
              </a:rPr>
              <a:t/>
            </a:r>
            <a:br>
              <a:rPr lang="en-US" b="1" smtClean="0">
                <a:solidFill>
                  <a:schemeClr val="bg1"/>
                </a:solidFill>
              </a:rPr>
            </a:br>
            <a:r>
              <a:rPr lang="en-US" b="1" smtClean="0">
                <a:solidFill>
                  <a:schemeClr val="bg1"/>
                </a:solidFill>
              </a:rPr>
              <a:t>Summary</a:t>
            </a:r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060848"/>
            <a:ext cx="8064896" cy="3816424"/>
          </a:xfrm>
        </p:spPr>
        <p:txBody>
          <a:bodyPr>
            <a:normAutofit fontScale="77500" lnSpcReduction="20000"/>
          </a:bodyPr>
          <a:lstStyle/>
          <a:p>
            <a:pPr marL="514350" lvl="0" indent="-514350" algn="l">
              <a:buFont typeface="Wingdings" pitchFamily="2" charset="2"/>
              <a:buChar char="Ø"/>
            </a:pPr>
            <a:r>
              <a:rPr lang="en-GB" b="0" dirty="0">
                <a:solidFill>
                  <a:schemeClr val="tx2">
                    <a:lumMod val="75000"/>
                  </a:schemeClr>
                </a:solidFill>
              </a:rPr>
              <a:t>Management need good quality information to make fully informed decisions.</a:t>
            </a:r>
          </a:p>
          <a:p>
            <a:pPr marL="514350" lvl="0" indent="-514350" algn="l">
              <a:buFont typeface="Wingdings" pitchFamily="2" charset="2"/>
              <a:buChar char="Ø"/>
            </a:pPr>
            <a:r>
              <a:rPr lang="en-GB" b="0" dirty="0">
                <a:solidFill>
                  <a:schemeClr val="tx2">
                    <a:lumMod val="75000"/>
                  </a:schemeClr>
                </a:solidFill>
              </a:rPr>
              <a:t>Designing MIS’s can be fraught with issues and need careful planning.</a:t>
            </a:r>
          </a:p>
          <a:p>
            <a:pPr marL="514350" lvl="0" indent="-514350" algn="l">
              <a:buFont typeface="Wingdings" pitchFamily="2" charset="2"/>
              <a:buChar char="Ø"/>
            </a:pPr>
            <a:r>
              <a:rPr lang="en-GB" b="0" dirty="0">
                <a:solidFill>
                  <a:schemeClr val="tx2">
                    <a:lumMod val="75000"/>
                  </a:schemeClr>
                </a:solidFill>
              </a:rPr>
              <a:t>CSFs can aid an organisation in a number of ways.</a:t>
            </a:r>
          </a:p>
          <a:p>
            <a:pPr marL="514350" lvl="0" indent="-514350" algn="l">
              <a:buFont typeface="Wingdings" pitchFamily="2" charset="2"/>
              <a:buChar char="Ø"/>
            </a:pPr>
            <a:r>
              <a:rPr lang="en-GB" b="0" dirty="0">
                <a:solidFill>
                  <a:schemeClr val="tx2">
                    <a:lumMod val="75000"/>
                  </a:schemeClr>
                </a:solidFill>
              </a:rPr>
              <a:t>CSFs are the few key areas where things ‘must go right to meet organisational objectives.</a:t>
            </a:r>
          </a:p>
          <a:p>
            <a:pPr marL="514350" lvl="0" indent="-514350" algn="l">
              <a:buFont typeface="Wingdings" pitchFamily="2" charset="2"/>
              <a:buChar char="Ø"/>
            </a:pPr>
            <a:r>
              <a:rPr lang="en-GB" b="0" dirty="0">
                <a:solidFill>
                  <a:schemeClr val="tx2">
                    <a:lumMod val="75000"/>
                  </a:schemeClr>
                </a:solidFill>
              </a:rPr>
              <a:t>CSFs can change with time and by management role or function.</a:t>
            </a:r>
          </a:p>
          <a:p>
            <a:pPr marL="457200" lvl="0" indent="-457200" algn="l">
              <a:buFont typeface="Wingdings" pitchFamily="2" charset="2"/>
              <a:buChar char="Ø"/>
            </a:pP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0723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6694512" cy="165618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Objectives</a:t>
            </a:r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060848"/>
            <a:ext cx="8064896" cy="3816424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GB" b="0" dirty="0">
                <a:solidFill>
                  <a:schemeClr val="tx2">
                    <a:lumMod val="75000"/>
                  </a:schemeClr>
                </a:solidFill>
              </a:rPr>
              <a:t>After studying this </a:t>
            </a:r>
            <a:r>
              <a:rPr lang="en-GB" b="0" dirty="0" smtClean="0">
                <a:solidFill>
                  <a:schemeClr val="tx2">
                    <a:lumMod val="75000"/>
                  </a:schemeClr>
                </a:solidFill>
              </a:rPr>
              <a:t>topic </a:t>
            </a:r>
            <a:r>
              <a:rPr lang="en-GB" b="0" dirty="0">
                <a:solidFill>
                  <a:schemeClr val="tx2">
                    <a:lumMod val="75000"/>
                  </a:schemeClr>
                </a:solidFill>
              </a:rPr>
              <a:t>you should be able to:</a:t>
            </a:r>
          </a:p>
          <a:p>
            <a:pPr marL="457200" lvl="0" indent="-457200" algn="l">
              <a:buFont typeface="Wingdings" pitchFamily="2" charset="2"/>
              <a:buChar char="Ø"/>
            </a:pPr>
            <a:r>
              <a:rPr lang="en-GB" b="0" dirty="0">
                <a:solidFill>
                  <a:schemeClr val="tx2">
                    <a:lumMod val="75000"/>
                  </a:schemeClr>
                </a:solidFill>
              </a:rPr>
              <a:t>Understand  management information needs;</a:t>
            </a:r>
          </a:p>
          <a:p>
            <a:pPr marL="457200" lvl="0" indent="-457200" algn="l">
              <a:buFont typeface="Wingdings" pitchFamily="2" charset="2"/>
              <a:buChar char="Ø"/>
            </a:pPr>
            <a:r>
              <a:rPr lang="en-GB" b="0" dirty="0">
                <a:solidFill>
                  <a:schemeClr val="tx2">
                    <a:lumMod val="75000"/>
                  </a:schemeClr>
                </a:solidFill>
              </a:rPr>
              <a:t>Explain the principles of CSFs;</a:t>
            </a:r>
          </a:p>
          <a:p>
            <a:pPr marL="457200" lvl="0" indent="-457200" algn="l">
              <a:buFont typeface="Wingdings" pitchFamily="2" charset="2"/>
              <a:buChar char="Ø"/>
            </a:pPr>
            <a:r>
              <a:rPr lang="en-GB" b="0" dirty="0">
                <a:solidFill>
                  <a:schemeClr val="tx2">
                    <a:lumMod val="75000"/>
                  </a:schemeClr>
                </a:solidFill>
              </a:rPr>
              <a:t>Know how to conduct CSF identification and practical uses; and</a:t>
            </a:r>
          </a:p>
          <a:p>
            <a:pPr marL="457200" lvl="0" indent="-457200" algn="l">
              <a:buFont typeface="Wingdings" pitchFamily="2" charset="2"/>
              <a:buChar char="Ø"/>
            </a:pPr>
            <a:r>
              <a:rPr lang="en-GB" b="0" dirty="0">
                <a:solidFill>
                  <a:schemeClr val="tx2">
                    <a:lumMod val="75000"/>
                  </a:schemeClr>
                </a:solidFill>
              </a:rPr>
              <a:t>Appreciate industry research into CSFs and industry-wide CSFs.</a:t>
            </a:r>
          </a:p>
          <a:p>
            <a:pPr algn="l"/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6786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6694512" cy="165618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Management </a:t>
            </a:r>
            <a:r>
              <a:rPr lang="en-US" b="1" dirty="0">
                <a:solidFill>
                  <a:schemeClr val="bg1"/>
                </a:solidFill>
              </a:rPr>
              <a:t>information needs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060848"/>
            <a:ext cx="8064896" cy="3816424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en-GB" b="0" dirty="0">
                <a:solidFill>
                  <a:schemeClr val="tx2">
                    <a:lumMod val="75000"/>
                  </a:schemeClr>
                </a:solidFill>
              </a:rPr>
              <a:t>To function effectively managers’ need to have facts (information) to make informed decisions.  In modern businesses there is ample raw data – every bill, invoice, bill, email, letter provides raw data, but the important factor is how this is turned into information that is of use to managers</a:t>
            </a:r>
            <a:r>
              <a:rPr lang="en-GB" b="0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pPr algn="l"/>
            <a:endParaRPr lang="en-GB" b="0" dirty="0">
              <a:solidFill>
                <a:schemeClr val="tx2">
                  <a:lumMod val="75000"/>
                </a:schemeClr>
              </a:solidFill>
            </a:endParaRPr>
          </a:p>
          <a:p>
            <a:pPr algn="l"/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Raw data </a:t>
            </a:r>
            <a:r>
              <a:rPr lang="en-GB" b="0" dirty="0">
                <a:solidFill>
                  <a:schemeClr val="tx2">
                    <a:lumMod val="75000"/>
                  </a:schemeClr>
                </a:solidFill>
              </a:rPr>
              <a:t>= raw, isolated, unordered </a:t>
            </a:r>
            <a:r>
              <a:rPr lang="en-GB" b="0" dirty="0" smtClean="0">
                <a:solidFill>
                  <a:schemeClr val="tx2">
                    <a:lumMod val="75000"/>
                  </a:schemeClr>
                </a:solidFill>
              </a:rPr>
              <a:t>facts</a:t>
            </a:r>
          </a:p>
          <a:p>
            <a:pPr algn="l"/>
            <a:endParaRPr lang="en-GB" b="0" dirty="0">
              <a:solidFill>
                <a:schemeClr val="tx2">
                  <a:lumMod val="75000"/>
                </a:schemeClr>
              </a:solidFill>
            </a:endParaRPr>
          </a:p>
          <a:p>
            <a:pPr algn="l"/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Management Information </a:t>
            </a:r>
            <a:r>
              <a:rPr lang="en-GB" b="0" dirty="0">
                <a:solidFill>
                  <a:schemeClr val="tx2">
                    <a:lumMod val="75000"/>
                  </a:schemeClr>
                </a:solidFill>
              </a:rPr>
              <a:t>= data that has been processed into a form that is meaningful or relevant to the receiver and aids management decision making</a:t>
            </a:r>
          </a:p>
          <a:p>
            <a:pPr algn="l"/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6258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6694512" cy="165618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Criteria for good quality information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060848"/>
            <a:ext cx="8064896" cy="3816424"/>
          </a:xfrm>
        </p:spPr>
        <p:txBody>
          <a:bodyPr>
            <a:normAutofit fontScale="92500" lnSpcReduction="10000"/>
          </a:bodyPr>
          <a:lstStyle/>
          <a:p>
            <a:pPr marL="457200" indent="-457200" algn="l">
              <a:buFont typeface="Wingdings" pitchFamily="2" charset="2"/>
              <a:buChar char="Ø"/>
            </a:pPr>
            <a:r>
              <a:rPr lang="en-US" b="0" dirty="0" smtClean="0">
                <a:solidFill>
                  <a:schemeClr val="tx2">
                    <a:lumMod val="75000"/>
                  </a:schemeClr>
                </a:solidFill>
              </a:rPr>
              <a:t>Appropriate volume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en-US" b="0" dirty="0" smtClean="0">
                <a:solidFill>
                  <a:schemeClr val="tx2">
                    <a:lumMod val="75000"/>
                  </a:schemeClr>
                </a:solidFill>
              </a:rPr>
              <a:t>Relevant to the decision being made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en-US" b="0" dirty="0" smtClean="0">
                <a:solidFill>
                  <a:schemeClr val="tx2">
                    <a:lumMod val="75000"/>
                  </a:schemeClr>
                </a:solidFill>
              </a:rPr>
              <a:t>Understood by the user 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en-US" b="0" dirty="0" smtClean="0">
                <a:solidFill>
                  <a:schemeClr val="tx2">
                    <a:lumMod val="75000"/>
                  </a:schemeClr>
                </a:solidFill>
              </a:rPr>
              <a:t>Arrive on time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en-US" b="0" dirty="0" smtClean="0">
                <a:solidFill>
                  <a:schemeClr val="tx2">
                    <a:lumMod val="75000"/>
                  </a:schemeClr>
                </a:solidFill>
              </a:rPr>
              <a:t>Be accurate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en-US" b="0" dirty="0" smtClean="0">
                <a:solidFill>
                  <a:schemeClr val="tx2">
                    <a:lumMod val="75000"/>
                  </a:schemeClr>
                </a:solidFill>
              </a:rPr>
              <a:t>Be complete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en-US" b="0" dirty="0" smtClean="0">
                <a:solidFill>
                  <a:schemeClr val="tx2">
                    <a:lumMod val="75000"/>
                  </a:schemeClr>
                </a:solidFill>
              </a:rPr>
              <a:t>Frequency to meet needs</a:t>
            </a:r>
            <a:endParaRPr lang="en-US" b="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7654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6694512" cy="165618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Designing management information systems (MIS)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060848"/>
            <a:ext cx="8064896" cy="3816424"/>
          </a:xfrm>
        </p:spPr>
        <p:txBody>
          <a:bodyPr>
            <a:normAutofit lnSpcReduction="10000"/>
          </a:bodyPr>
          <a:lstStyle/>
          <a:p>
            <a:pPr algn="l"/>
            <a:r>
              <a:rPr lang="en-US" b="0" dirty="0" smtClean="0">
                <a:solidFill>
                  <a:schemeClr val="tx2">
                    <a:lumMod val="75000"/>
                  </a:schemeClr>
                </a:solidFill>
              </a:rPr>
              <a:t>The starting point can be led by: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en-US" b="0" dirty="0" smtClean="0">
                <a:solidFill>
                  <a:schemeClr val="tx2">
                    <a:lumMod val="75000"/>
                  </a:schemeClr>
                </a:solidFill>
              </a:rPr>
              <a:t>Accountants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en-US" b="0" dirty="0" smtClean="0">
                <a:solidFill>
                  <a:schemeClr val="tx2">
                    <a:lumMod val="75000"/>
                  </a:schemeClr>
                </a:solidFill>
              </a:rPr>
              <a:t>Computing system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en-US" b="0" dirty="0" smtClean="0">
                <a:solidFill>
                  <a:schemeClr val="tx2">
                    <a:lumMod val="75000"/>
                  </a:schemeClr>
                </a:solidFill>
              </a:rPr>
              <a:t>Head office management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en-US" b="0" dirty="0" smtClean="0">
                <a:solidFill>
                  <a:schemeClr val="tx2">
                    <a:lumMod val="75000"/>
                  </a:schemeClr>
                </a:solidFill>
              </a:rPr>
              <a:t>Operational management</a:t>
            </a:r>
          </a:p>
          <a:p>
            <a:pPr algn="l"/>
            <a:r>
              <a:rPr lang="en-US" b="0" dirty="0" smtClean="0">
                <a:solidFill>
                  <a:schemeClr val="tx2">
                    <a:lumMod val="75000"/>
                  </a:schemeClr>
                </a:solidFill>
              </a:rPr>
              <a:t>Best to focus on needs of the specific management role</a:t>
            </a:r>
            <a:endParaRPr lang="en-US" b="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7811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6694512" cy="165618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en-GB" b="1" dirty="0" smtClean="0">
                <a:solidFill>
                  <a:schemeClr val="bg1"/>
                </a:solidFill>
              </a:rPr>
              <a:t>Defining </a:t>
            </a:r>
            <a:r>
              <a:rPr lang="en-GB" b="1" dirty="0">
                <a:solidFill>
                  <a:schemeClr val="bg1"/>
                </a:solidFill>
              </a:rPr>
              <a:t>Critical Success Factors (CSFs)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060848"/>
            <a:ext cx="8064896" cy="3816424"/>
          </a:xfrm>
        </p:spPr>
        <p:txBody>
          <a:bodyPr>
            <a:normAutofit/>
          </a:bodyPr>
          <a:lstStyle/>
          <a:p>
            <a:pPr marL="457200" indent="-457200" algn="l">
              <a:buFont typeface="Wingdings" pitchFamily="2" charset="2"/>
              <a:buChar char="Ø"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Originates from the 1970s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It starts by defining an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organisation's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strategy, goals, critical success factors and measures and has a number of uses.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4722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6694512" cy="165618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Corporate </a:t>
            </a:r>
            <a:r>
              <a:rPr lang="en-US" b="1" dirty="0">
                <a:solidFill>
                  <a:schemeClr val="bg1"/>
                </a:solidFill>
              </a:rPr>
              <a:t>CSFs Framework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060848"/>
            <a:ext cx="8064896" cy="3816424"/>
          </a:xfrm>
        </p:spPr>
        <p:txBody>
          <a:bodyPr>
            <a:normAutofit/>
          </a:bodyPr>
          <a:lstStyle/>
          <a:p>
            <a:pPr algn="l"/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l"/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21" t="17736" r="17280" b="11318"/>
          <a:stretch/>
        </p:blipFill>
        <p:spPr bwMode="auto">
          <a:xfrm>
            <a:off x="971600" y="1916832"/>
            <a:ext cx="7374361" cy="43257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50957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6694512" cy="165618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Goals, CSF and Measures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060848"/>
            <a:ext cx="8064896" cy="3816424"/>
          </a:xfrm>
        </p:spPr>
        <p:txBody>
          <a:bodyPr>
            <a:normAutofit/>
          </a:bodyPr>
          <a:lstStyle/>
          <a:p>
            <a:pPr algn="l"/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l"/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196" t="19425" r="13102" b="26858"/>
          <a:stretch/>
        </p:blipFill>
        <p:spPr bwMode="auto">
          <a:xfrm>
            <a:off x="323528" y="1992069"/>
            <a:ext cx="8571583" cy="36102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43469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6694512" cy="165618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en-GB" b="1" dirty="0" smtClean="0">
                <a:solidFill>
                  <a:schemeClr val="bg1"/>
                </a:solidFill>
              </a:rPr>
              <a:t>An </a:t>
            </a:r>
            <a:r>
              <a:rPr lang="en-GB" b="1" dirty="0">
                <a:solidFill>
                  <a:schemeClr val="bg1"/>
                </a:solidFill>
              </a:rPr>
              <a:t>explanation of CSF terms, using an airline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060848"/>
            <a:ext cx="8064896" cy="3816424"/>
          </a:xfrm>
        </p:spPr>
        <p:txBody>
          <a:bodyPr>
            <a:normAutofit/>
          </a:bodyPr>
          <a:lstStyle/>
          <a:p>
            <a:pPr algn="l"/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l"/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6044719"/>
              </p:ext>
            </p:extLst>
          </p:nvPr>
        </p:nvGraphicFramePr>
        <p:xfrm>
          <a:off x="971600" y="1916832"/>
          <a:ext cx="7848872" cy="42945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61426"/>
                <a:gridCol w="2951999"/>
                <a:gridCol w="3635447"/>
              </a:tblGrid>
              <a:tr h="2144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Term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Definition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Example</a:t>
                      </a:r>
                    </a:p>
                  </a:txBody>
                  <a:tcPr marL="68580" marR="68580" marT="0" marB="0"/>
                </a:tc>
              </a:tr>
              <a:tr h="2372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Strategy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What business are we in?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Regional airline transportation</a:t>
                      </a:r>
                    </a:p>
                  </a:txBody>
                  <a:tcPr marL="68580" marR="68580" marT="0" marB="0"/>
                </a:tc>
              </a:tr>
              <a:tr h="7118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Objectives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General statement of direction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General profitable air route structure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Change to a more efficient air fleet</a:t>
                      </a:r>
                    </a:p>
                  </a:txBody>
                  <a:tcPr marL="68580" marR="68580" marT="0" marB="0"/>
                </a:tc>
              </a:tr>
              <a:tr h="11864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Goals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Specific targets for a period of time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Withdraw from all routes with less than n% seat usage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By year end replace ‘X’ plane stock with new ‘Y’ planes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Achieve an annual ROCE of 8%</a:t>
                      </a:r>
                    </a:p>
                  </a:txBody>
                  <a:tcPr marL="68580" marR="68580" marT="0" marB="0"/>
                </a:tc>
              </a:tr>
              <a:tr h="9491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CSFs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Areas where things must go right in order to achieve stated objectives &amp; goals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Receive/maintain approval for higher density routes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Receive bank support for capital investment in new plane stock</a:t>
                      </a:r>
                    </a:p>
                  </a:txBody>
                  <a:tcPr marL="68580" marR="68580" marT="0" marB="0"/>
                </a:tc>
              </a:tr>
              <a:tr h="9491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Measures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 quantifiable target that aids monitoring progress towards CSFs, performance against target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Average % seat capacity usage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% of loan funding secured from bank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4792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590</Words>
  <Application>Microsoft Office PowerPoint</Application>
  <PresentationFormat>On-screen Show (4:3)</PresentationFormat>
  <Paragraphs>82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 Chapter 17</vt:lpstr>
      <vt:lpstr> Objectives </vt:lpstr>
      <vt:lpstr>Management information needs</vt:lpstr>
      <vt:lpstr> Criteria for good quality information</vt:lpstr>
      <vt:lpstr> Designing management information systems (MIS)</vt:lpstr>
      <vt:lpstr>Defining Critical Success Factors (CSFs)</vt:lpstr>
      <vt:lpstr>Corporate CSFs Framework </vt:lpstr>
      <vt:lpstr> Goals, CSF and Measures</vt:lpstr>
      <vt:lpstr>An explanation of CSF terms, using an airline</vt:lpstr>
      <vt:lpstr>The use of CSFs in an organisation</vt:lpstr>
      <vt:lpstr>A tool for identifying management information needs  </vt:lpstr>
      <vt:lpstr>For organisational planning purposes, both operational and strategic </vt:lpstr>
      <vt:lpstr>To aid the planning of an organisation management information system </vt:lpstr>
      <vt:lpstr> Summary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TAJ</dc:creator>
  <cp:lastModifiedBy>TAJ</cp:lastModifiedBy>
  <cp:revision>15</cp:revision>
  <dcterms:created xsi:type="dcterms:W3CDTF">2012-08-01T20:46:07Z</dcterms:created>
  <dcterms:modified xsi:type="dcterms:W3CDTF">2012-08-26T16:00:09Z</dcterms:modified>
</cp:coreProperties>
</file>